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F4B08-9C68-4076-88D6-80000E25416C}" type="datetimeFigureOut">
              <a:rPr lang="uk-UA" smtClean="0"/>
              <a:t>21.03.2023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12E1E-5DEC-4CA6-98A3-BABD8EDB4E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9059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12E1E-5DEC-4CA6-98A3-BABD8EDB4E34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9451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B5A706-2CC4-4CE6-9649-2D2D1F01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629A8A4-7902-4F1E-85F6-A40E314215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27407D2-C8A8-4EC8-9E21-4B63ED697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B10D-76FE-45F0-A9A8-680FA8BC4693}" type="datetimeFigureOut">
              <a:rPr lang="uk-UA" smtClean="0"/>
              <a:t>21.03.2023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3843C13-82F1-4101-934F-190AAC1FF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F5A28B6-14DD-4B71-8E88-65C830DBC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BC6-5F95-4B84-9689-EB038C64A3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5522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86AA73-BDF0-43F4-9BBF-EC1B9767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9A6FC4E-015E-4F3B-AF76-D7AE495CA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0E54899-0C7F-4B69-AEBF-8349B3195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B10D-76FE-45F0-A9A8-680FA8BC4693}" type="datetimeFigureOut">
              <a:rPr lang="uk-UA" smtClean="0"/>
              <a:t>21.03.2023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104676C-CDCC-4E02-814E-AE168C9B6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72B116A-8C98-4D10-8FC4-E46BCEC3E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BC6-5F95-4B84-9689-EB038C64A3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594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67F0B626-C131-4193-823E-ABEEBFB42A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A204BE4-AE00-4B85-A222-E01343DE8C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5943979-C425-494B-AE85-139935D7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B10D-76FE-45F0-A9A8-680FA8BC4693}" type="datetimeFigureOut">
              <a:rPr lang="uk-UA" smtClean="0"/>
              <a:t>21.03.2023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57027F2-D5EB-4299-BDC2-D93E779E2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EDCA079-07FE-42DB-8D8C-E00893D43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BC6-5F95-4B84-9689-EB038C64A3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086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DC87B4-3A7A-4D5A-AF7B-55F02A09F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BACF124-FF83-461D-B38D-B2E924240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89BAC1B-A5EB-4AB5-A01A-BE4F44D90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B10D-76FE-45F0-A9A8-680FA8BC4693}" type="datetimeFigureOut">
              <a:rPr lang="uk-UA" smtClean="0"/>
              <a:t>21.03.2023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CA25681-AB74-4EB4-98AD-FAED7D28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DEE2F5B-B8B5-4444-98CF-8C417E71B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BC6-5F95-4B84-9689-EB038C64A3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6579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5A138-81D8-4FC3-A41B-40DCD1B28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348B279-FA98-4A62-931D-AF037C805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4F6D918-BD17-4E9F-A439-4BB0BFA97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B10D-76FE-45F0-A9A8-680FA8BC4693}" type="datetimeFigureOut">
              <a:rPr lang="uk-UA" smtClean="0"/>
              <a:t>21.03.2023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B7B0188-9CF6-4485-B11A-322424AA1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11A4E9F-DD8D-4C07-9DE9-8D7CB1829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BC6-5F95-4B84-9689-EB038C64A3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1777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B5E9CA-714B-4E19-900F-D01F1D0D9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A45FB20-2385-4098-ACD7-A76E5FF167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45E8BD6-56C8-4912-9471-821A62D6F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7431EBB-8F68-42C7-9994-E22310DF6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B10D-76FE-45F0-A9A8-680FA8BC4693}" type="datetimeFigureOut">
              <a:rPr lang="uk-UA" smtClean="0"/>
              <a:t>21.03.2023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44FC671-864C-4084-A8DE-7C8E984E3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A7650C7-1B2C-415A-B796-304AC8B29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BC6-5F95-4B84-9689-EB038C64A3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916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52A16E-BCCB-4E51-8035-C87CDA3DC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B015F88-482A-4338-B7D5-1B5BEF6F6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21278DC-C33E-4124-89F7-B4D31E54B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F058F539-48AF-4521-9938-36EED958A9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D0BA6BF3-3A8E-445B-A654-DF4A0F5DE7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B13AB29F-297A-4F13-8C83-8B62806A1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B10D-76FE-45F0-A9A8-680FA8BC4693}" type="datetimeFigureOut">
              <a:rPr lang="uk-UA" smtClean="0"/>
              <a:t>21.03.2023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1A4E2C75-92CA-41EE-91F5-7189E8FDD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DA86F4AF-33E4-434A-BA16-C7834FD1A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BC6-5F95-4B84-9689-EB038C64A3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226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0BF47-788B-4D2F-8AF2-421A1DEA2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785198CA-3B73-4361-BB07-EB4CD185E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B10D-76FE-45F0-A9A8-680FA8BC4693}" type="datetimeFigureOut">
              <a:rPr lang="uk-UA" smtClean="0"/>
              <a:t>21.03.2023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42421AE4-2A1E-4B06-9D87-7BE9D45B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87C948DB-1947-4E9C-99D7-6BA21954B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BC6-5F95-4B84-9689-EB038C64A3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703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778496DD-0B0B-45D2-BC8E-9553901B6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B10D-76FE-45F0-A9A8-680FA8BC4693}" type="datetimeFigureOut">
              <a:rPr lang="uk-UA" smtClean="0"/>
              <a:t>21.03.2023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F0E798E1-ADB0-49ED-9A74-B75502671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28C7933-A70C-4480-983D-4A61E4D0A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BC6-5F95-4B84-9689-EB038C64A3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3326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C7EF32-9DA6-458D-B0B7-20E89BEEC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7DEF5AA-08F9-4B68-9280-62E10AF87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52050E2-C1BC-4DF3-B630-2C466DDD7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2566A2F-F0F8-485B-9498-10FB3E789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B10D-76FE-45F0-A9A8-680FA8BC4693}" type="datetimeFigureOut">
              <a:rPr lang="uk-UA" smtClean="0"/>
              <a:t>21.03.2023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5E3D25A-0866-43DA-B1CE-6D0CDB301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9BC8E94-3EB6-4FBD-9F29-49CAD111B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BC6-5F95-4B84-9689-EB038C64A3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626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2955FB-D513-4B6F-A362-7F217DD4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D174677F-C169-4FB1-9D49-C441132A72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BF99ED2D-9FCD-4925-8E6A-0FC729ED4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525747E-21AD-43B3-AA3B-78A170AC6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B10D-76FE-45F0-A9A8-680FA8BC4693}" type="datetimeFigureOut">
              <a:rPr lang="uk-UA" smtClean="0"/>
              <a:t>21.03.2023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46EAB67-E70B-4B10-A2AB-7FD465B9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F8D4819-D69B-46E9-9320-A2F62F2BA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EBC6-5F95-4B84-9689-EB038C64A3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739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chemeClr val="accent1">
                <a:lumMod val="40000"/>
                <a:lumOff val="60000"/>
              </a:schemeClr>
            </a:gs>
            <a:gs pos="64601">
              <a:srgbClr val="B4C7E7"/>
            </a:gs>
            <a:gs pos="56166">
              <a:srgbClr val="BDCDEA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30F2E024-44B7-4A0A-9A93-98C0BD4F1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FB5B7DB-AE14-4999-A59B-586FBEF34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94A597D-3FF8-4C39-B6A1-AB6434A4AC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AB10D-76FE-45F0-A9A8-680FA8BC4693}" type="datetimeFigureOut">
              <a:rPr lang="uk-UA" smtClean="0"/>
              <a:t>21.03.2023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C1711FC-E2B5-407E-88FF-AA42E16C31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51CA10F-6BE5-4C48-B99D-597AAC5DA4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6EBC6-5F95-4B84-9689-EB038C64A3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634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F9CDB5-F3F5-4C70-86B8-1AB448794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765" y="1"/>
            <a:ext cx="12099235" cy="118422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 історії відкриття руху полюсів Землі</a:t>
            </a:r>
            <a:br>
              <a:rPr lang="uk-U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 125-річчя з часу створення Міжнародної служби широти</a:t>
            </a:r>
            <a:endParaRPr lang="uk-UA" sz="28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A59C349C-E368-43C0-A850-92779060D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84223"/>
            <a:ext cx="12192000" cy="5673777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07000"/>
              </a:lnSpc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І. Перші уявлення про розміри , форму та обертання Землі.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Кулястість Землі була відома ще у давнину.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ст. до н.е. Піфагор: при віддаленні кораблів у морі спочатку скриваються їх нижні частини, тоді як паруса ще довго залишаються видимими.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 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ст. до н.е. Аристотель: кругла тінь Землі при місячних затемненнях.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ІІІ ст. до н.е. </a:t>
            </a:r>
            <a:r>
              <a:rPr lang="uk-UA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Ератосфен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перше визначення довжини кола Землі з порівняння положення Сонця в зеніті в м. Сієна (зараз Асуан) та Олександрії. Знаючи відстань між цими містами, </a:t>
            </a:r>
            <a:r>
              <a:rPr lang="uk-UA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Ератосфен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визначив довжину земного кола (приблизно 44000 км, що відповідає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=7000 км).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XVIII 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ст. до н.е. </a:t>
            </a:r>
            <a:r>
              <a:rPr lang="uk-UA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Снелліус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запропонував метод тріангуляції.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1821-1831 рр. В. Струве: вимірювання дуги від Дунаю до Північного льодовитого океану: 258 трикутників, довжина 2800 км.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57613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2D40F2-B50C-4B80-97C0-E604532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67"/>
            <a:ext cx="10515600" cy="849078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ІІ. Дебати щодо форми Землі.</a:t>
            </a:r>
            <a:endParaRPr lang="uk-UA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07C03D3D-17A4-49BC-8012-6A27832A00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771993"/>
                <a:ext cx="12192000" cy="6060839"/>
              </a:xfrm>
            </p:spPr>
            <p:txBody>
              <a:bodyPr>
                <a:noAutofit/>
              </a:bodyPr>
              <a:lstStyle/>
              <a:p>
                <a:pPr marL="514350" lvl="0" indent="-514350" algn="just">
                  <a:lnSpc>
                    <a:spcPct val="107000"/>
                  </a:lnSpc>
                  <a:spcBef>
                    <a:spcPts val="0"/>
                  </a:spcBef>
                  <a:buFont typeface="+mj-lt"/>
                  <a:buAutoNum type="arabicPeriod"/>
                </a:pPr>
                <a:r>
                  <a:rPr lang="en-US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XVIII </a:t>
                </a:r>
                <a:r>
                  <a:rPr lang="uk-UA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ст. до н.е. Гіпотеза: якщо довжина дуги меридіана в 1</a:t>
                </a:r>
                <a:r>
                  <a:rPr lang="uk-UA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</a:t>
                </a:r>
                <a:r>
                  <a:rPr lang="uk-UA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всюди однакова, та Земля є точною кулею.</a:t>
                </a:r>
              </a:p>
              <a:p>
                <a:pPr marL="514800" indent="0" algn="just">
                  <a:lnSpc>
                    <a:spcPct val="107000"/>
                  </a:lnSpc>
                  <a:spcBef>
                    <a:spcPts val="0"/>
                  </a:spcBef>
                  <a:buNone/>
                </a:pPr>
                <a:r>
                  <a:rPr lang="uk-UA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Перевірка у Франції методом тріангуляції показала, що є видовження Землі у напрямку її осі обертання.</a:t>
                </a:r>
              </a:p>
              <a:p>
                <a:pPr marL="514800" indent="0" algn="just">
                  <a:lnSpc>
                    <a:spcPct val="107000"/>
                  </a:lnSpc>
                  <a:spcBef>
                    <a:spcPts val="0"/>
                  </a:spcBef>
                  <a:buNone/>
                </a:pPr>
                <a:r>
                  <a:rPr lang="uk-UA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Зауваження вчених Великої Британії – згідно до теоретичних уявлень Ньютона обертання Землі створює відцентровану силу, яка розтягує Землю по екватору.</a:t>
                </a:r>
              </a:p>
              <a:p>
                <a:pPr marL="0" lvl="0" indent="-514800" algn="just">
                  <a:lnSpc>
                    <a:spcPct val="107000"/>
                  </a:lnSpc>
                  <a:spcAft>
                    <a:spcPts val="600"/>
                  </a:spcAft>
                  <a:buNone/>
                </a:pPr>
                <a:r>
                  <a:rPr lang="ru-UA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2.    </a:t>
                </a:r>
                <a:r>
                  <a:rPr lang="uk-UA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30-ті роки </a:t>
                </a:r>
                <a:r>
                  <a:rPr lang="en-US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XVIII </a:t>
                </a:r>
                <a:r>
                  <a:rPr lang="uk-UA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ст. Дві великі експедиції – до Лапландії та Перу.</a:t>
                </a:r>
              </a:p>
              <a:p>
                <a:pPr marL="51480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uk-UA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Висновок: довжина дуги одного  градуса меридіана збільшується від екватора до полюсів, тобто сплюснутість Землі у полюсів була остаточно доведена     </a:t>
                </a:r>
                <a14:m>
                  <m:oMath xmlns:m="http://schemas.openxmlformats.org/officeDocument/2006/math">
                    <m:r>
                      <a:rPr lang="uk-UA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𝛼</m:t>
                    </m:r>
                    <m:r>
                      <a:rPr lang="uk-UA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а−в</m:t>
                        </m:r>
                      </m:num>
                      <m:den>
                        <m:r>
                          <a:rPr lang="uk-UA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а</m:t>
                        </m:r>
                      </m:den>
                    </m:f>
                  </m:oMath>
                </a14:m>
                <a:r>
                  <a:rPr lang="uk-UA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uk-UA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</a:t>
                </a:r>
                <a:r>
                  <a:rPr lang="uk-UA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1/300, тобто настільки полярна вісь коротша від екваторіальної.</a:t>
                </a:r>
                <a:endParaRPr lang="uk-UA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uk-UA" dirty="0"/>
              </a:p>
            </p:txBody>
          </p:sp>
        </mc:Choice>
        <mc:Fallback xmlns="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07C03D3D-17A4-49BC-8012-6A27832A00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71993"/>
                <a:ext cx="12192000" cy="6060839"/>
              </a:xfrm>
              <a:blipFill>
                <a:blip r:embed="rId2"/>
                <a:stretch>
                  <a:fillRect l="-1050" t="-1207" r="-1000" b="-231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4913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BAEE97-E607-4714-A130-D0CCBFF45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85379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ІІІ. Докази обертання Землі</a:t>
            </a:r>
            <a:endParaRPr lang="uk-UA" sz="3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313EB1E-7C30-424F-A0A9-397B5C68D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49116"/>
            <a:ext cx="12192000" cy="5508884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1543 р. М. Коперник. «Найбільш дивним було б таке, що за 24 години повертається вся громада світу, а не її частина, якою є Земля».</a:t>
            </a:r>
            <a:r>
              <a:rPr lang="ru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 з’явилася уява про геліоцентричну систему  світу.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Початок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XVII 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ст. Галілей – відкриття фаз Венери та супутників Юпітера. Обертання Землі стало очевидним, але були потрібні докази.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Виконані досліди Гуком в Британії та </a:t>
            </a:r>
            <a:r>
              <a:rPr lang="uk-UA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Бенценбергом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Німеччині не надали остаточних  підтверджень обертання Землі.</a:t>
            </a:r>
          </a:p>
          <a:p>
            <a:pPr marL="342900" lvl="0" indent="-342900" algn="just">
              <a:lnSpc>
                <a:spcPct val="107000"/>
              </a:lnSpc>
              <a:spcAft>
                <a:spcPts val="3000"/>
              </a:spcAft>
              <a:buFont typeface="+mj-lt"/>
              <a:buAutoNum type="arabicPeriod"/>
            </a:pP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1851 р. Вирішальний  дослід з маятником Фуко. Париж, Пантеон. Обертання Землі доведено.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5185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501D12-D70D-4EC2-91A7-5F88BCEAA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ru-RU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uk-UA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Вісь обертання Землі та її положення у просторі та тілі Землі.</a:t>
            </a:r>
            <a:endParaRPr lang="uk-UA" sz="3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4F8FFA1-8413-4068-8950-FD6A4A93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41536"/>
            <a:ext cx="12192000" cy="4716463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ІІ ст. до н.е. </a:t>
            </a:r>
            <a:r>
              <a:rPr lang="uk-UA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Гіппарх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даними спостережень виявив, що точки весняного та осіннього рівнодень не є нерухомими на зоряному небі, а поступово переміщаються  назустріч руху Сонця (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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 століття). Так було відкрито явище процесії.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1728 р. </a:t>
            </a:r>
            <a:r>
              <a:rPr lang="uk-UA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Дж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Брадлей</a:t>
            </a: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відкрив явище нутації осі обертання Землі у просторі.</a:t>
            </a:r>
            <a:endParaRPr lang="ru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000" lv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 процесія, і нутація обумовлені дією сил тяжіння Сонця та Місяця на еліпсоїдальну фігуру Землі . Ці рухи властиві Землі в цілому…</a:t>
            </a:r>
            <a:endParaRPr lang="ru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000" lv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uk-U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чи обертається вісь світу  у тілі Землі?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4918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98216-C01F-4D29-8247-3B112E2A7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Теорія Ейлера та перші спроби визначення руху полюсів Землі.</a:t>
            </a:r>
            <a:endParaRPr lang="uk-UA" sz="3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4AEB4A0-14C1-4020-843F-9F60CC0D0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85526"/>
            <a:ext cx="12192000" cy="5267740"/>
          </a:xfrm>
        </p:spPr>
        <p:txBody>
          <a:bodyPr>
            <a:noAutofit/>
          </a:bodyPr>
          <a:lstStyle/>
          <a:p>
            <a:pPr marL="569595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1765 р. Л. Ейлер, досліджуючи обертання твердого тіла, показав, що якщо його моменти інерції не рівні між собою, то вісь обертання буде переміщатися в тілі Землі з періодом Т=305 діб.</a:t>
            </a:r>
          </a:p>
          <a:p>
            <a:pPr marL="569595" indent="-342900" algn="jus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Перші спроби визначити такі зміни широти, обумовлені  рухом полюсів Землі, були виконані в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Пулково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Грінвічі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Вашингтоні та Берліні. Результати виявилися неоднозначними через неточність астрометричних меридіанних інструментів.</a:t>
            </a:r>
          </a:p>
          <a:p>
            <a:pPr marL="569595" indent="-342900" algn="just">
              <a:lnSpc>
                <a:spcPct val="107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Вирішальна спроба – проведення одночасних спостережень широти в Європі та на Гавайських островах (різниця довготи 180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Мотивація – зміни широти мають мати протилежні знаки. Так і сталося. Реальність руху полюсів Землі доказана.</a:t>
            </a:r>
          </a:p>
          <a:p>
            <a:pPr marL="569595" indent="-342900" algn="jus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Але… зміни широти не підтвердили наявності періоду Ейлера.</a:t>
            </a:r>
          </a:p>
          <a:p>
            <a:pPr marL="568800" indent="0" algn="just">
              <a:lnSpc>
                <a:spcPct val="107000"/>
              </a:lnSpc>
              <a:spcBef>
                <a:spcPts val="800"/>
              </a:spcBef>
              <a:spcAft>
                <a:spcPts val="6600"/>
              </a:spcAft>
              <a:buNone/>
            </a:pP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1892 р.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Чандлер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порівнюючи зміни широт багатьох обсерваторій, визначив  такі зміни з періодом 1,2 роки (з тих пір носить ім’я період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Чандлера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Згодом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Ньюкомб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пояснив ці розходження періодів тим, що Ейлер приймав Землю як абсолютно тверде тіло.</a:t>
            </a:r>
          </a:p>
        </p:txBody>
      </p:sp>
    </p:spTree>
    <p:extLst>
      <p:ext uri="{BB962C8B-B14F-4D97-AF65-F5344CB8AC3E}">
        <p14:creationId xmlns:p14="http://schemas.microsoft.com/office/powerpoint/2010/main" val="1658781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0CFF40F5-E73C-4250-A88E-44583B788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3451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</a:t>
            </a:r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uk-UA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 надзвичайно важлива для астрономії, геодезії та геофізики.</a:t>
            </a:r>
            <a:endParaRPr lang="uk-UA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F8C9FF7-4C82-4706-9776-4574594AFE8B}"/>
                  </a:ext>
                </a:extLst>
              </p:cNvPr>
              <p:cNvSpPr txBox="1"/>
              <p:nvPr/>
            </p:nvSpPr>
            <p:spPr>
              <a:xfrm>
                <a:off x="1" y="537696"/>
                <a:ext cx="12191999" cy="64402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07000"/>
                  </a:lnSpc>
                  <a:buFont typeface="+mj-lt"/>
                  <a:buAutoNum type="arabicPeriod"/>
                </a:pP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1883 р. Міжнародний геодезичний конгрес (МГК) в Римі прийняв рішення про створення Міжнародної організації для вивчення обертання Землі.</a:t>
                </a:r>
              </a:p>
              <a:p>
                <a:pPr marL="342900" lvl="0" indent="-342900" algn="just">
                  <a:lnSpc>
                    <a:spcPct val="107000"/>
                  </a:lnSpc>
                  <a:buFont typeface="+mj-lt"/>
                  <a:buAutoNum type="arabicPeriod"/>
                </a:pP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1883-1899 рр. Велася велика підготовча робота – вибір місцеположення станцій та методу спостереження, типу телескопів тощо.</a:t>
                </a:r>
                <a:endParaRPr lang="ru-UA" sz="2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000" lvl="0" algn="just">
                  <a:lnSpc>
                    <a:spcPct val="107000"/>
                  </a:lnSpc>
                </a:pPr>
                <a:r>
                  <a:rPr lang="ru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887 р. – Нова постанова МГК з передбаченим фінансуванням для створення широтних станцій на паралелі 39</a:t>
                </a: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</a:t>
                </a: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8:</a:t>
                </a:r>
              </a:p>
              <a:p>
                <a:pPr marL="342000" algn="just">
                  <a:lnSpc>
                    <a:spcPct val="107000"/>
                  </a:lnSpc>
                </a:pPr>
                <a:r>
                  <a:rPr lang="uk-UA" sz="22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Гейтерсбург</a:t>
                </a: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та </a:t>
                </a:r>
                <a:r>
                  <a:rPr lang="uk-UA" sz="22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Юкайя</a:t>
                </a: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(США);</a:t>
                </a:r>
              </a:p>
              <a:p>
                <a:pPr marL="342000" algn="just">
                  <a:lnSpc>
                    <a:spcPct val="107000"/>
                  </a:lnSpc>
                </a:pPr>
                <a:r>
                  <a:rPr lang="uk-UA" sz="22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Міцузава</a:t>
                </a: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(Японія);</a:t>
                </a:r>
              </a:p>
              <a:p>
                <a:pPr marL="342000" algn="just">
                  <a:lnSpc>
                    <a:spcPct val="107000"/>
                  </a:lnSpc>
                </a:pPr>
                <a:r>
                  <a:rPr lang="uk-UA" sz="22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Карлофорте</a:t>
                </a: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(Італія);</a:t>
                </a:r>
              </a:p>
              <a:p>
                <a:pPr marL="342000" algn="just">
                  <a:lnSpc>
                    <a:spcPct val="107000"/>
                  </a:lnSpc>
                </a:pP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Згодом  було споруджено ще дві станції: </a:t>
                </a:r>
                <a:r>
                  <a:rPr lang="uk-UA" sz="22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Чарджуй</a:t>
                </a: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(а згодом </a:t>
                </a:r>
                <a:r>
                  <a:rPr lang="uk-UA" sz="22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Китаб</a:t>
                </a: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), Росія</a:t>
                </a:r>
                <a:r>
                  <a:rPr lang="ru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та </a:t>
                </a:r>
                <a:r>
                  <a:rPr lang="uk-UA" sz="22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Цінціннаті</a:t>
                </a: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(США).</a:t>
                </a:r>
              </a:p>
              <a:p>
                <a:pPr marL="342000" algn="just">
                  <a:lnSpc>
                    <a:spcPct val="107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Спостереження  для визначення широти велися на зеніт-телескопах </a:t>
                </a:r>
                <a:r>
                  <a:rPr lang="ru-UA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з </a:t>
                </a: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діаметрами від 68мм. до 108мм.методом </a:t>
                </a:r>
                <a:r>
                  <a:rPr lang="uk-UA" sz="22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Талькотта</a:t>
                </a: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000" indent="-342000" algn="just">
                  <a:lnSpc>
                    <a:spcPct val="107000"/>
                  </a:lnSpc>
                </a:pPr>
                <a:r>
                  <a:rPr lang="ru-UA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3. </a:t>
                </a: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1899 р. Створена і почала функціонувати Міжнародна служба широти(МСШ) з Центральним бюро у Потсдамі, </a:t>
                </a:r>
                <a:r>
                  <a:rPr lang="ru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</a:t>
                </a: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до якого регулярно направлялися результати спостережень для її обробки та аналізу результатів ,отриманих за формулою</a:t>
                </a:r>
              </a:p>
              <a:p>
                <a:pPr algn="just">
                  <a:lnSpc>
                    <a:spcPct val="107000"/>
                  </a:lnSpc>
                </a:pP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200" dirty="0"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∆</a:t>
                </a:r>
                <a:r>
                  <a:rPr lang="el-GR" sz="2200" dirty="0"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ϕ</a:t>
                </a:r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=х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uk-UA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uk-UA" sz="22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l-GR" sz="22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λ</m:t>
                        </m:r>
                      </m:e>
                    </m:func>
                    <m:r>
                      <a:rPr lang="uk-UA" sz="22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mbria Math" panose="02040503050406030204" pitchFamily="18" charset="0"/>
                      </a:rPr>
                      <m:t>+у</m:t>
                    </m:r>
                    <m:func>
                      <m:funcPr>
                        <m:ctrlPr>
                          <a:rPr lang="uk-UA" sz="22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uk-UA" sz="22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l-GR" sz="220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mbria Math" panose="02040503050406030204" pitchFamily="18" charset="0"/>
                          </a:rPr>
                          <m:t>λ</m:t>
                        </m:r>
                      </m:e>
                    </m:func>
                  </m:oMath>
                </a14:m>
                <a:r>
                  <a:rPr lang="uk-UA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</a:p>
              <a:p>
                <a:pPr marL="342000" algn="just">
                  <a:lnSpc>
                    <a:spcPct val="107000"/>
                  </a:lnSpc>
                </a:pPr>
                <a:r>
                  <a:rPr lang="uk-UA" sz="22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</a:t>
                </a:r>
                <a:r>
                  <a:rPr lang="uk-UA" sz="22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е х та у – координати полюса </a:t>
                </a:r>
                <a:r>
                  <a:rPr lang="el-GR" sz="22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λ</a:t>
                </a:r>
                <a:r>
                  <a:rPr lang="uk-UA" sz="22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довгота обсерваторії.</a:t>
                </a:r>
                <a:endParaRPr lang="uk-UA" sz="2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F8C9FF7-4C82-4706-9776-4574594AFE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537696"/>
                <a:ext cx="12191999" cy="6440225"/>
              </a:xfrm>
              <a:prstGeom prst="rect">
                <a:avLst/>
              </a:prstGeom>
              <a:blipFill>
                <a:blip r:embed="rId2"/>
                <a:stretch>
                  <a:fillRect l="-650" t="-662" r="-650" b="-946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61545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857</Words>
  <Application>Microsoft Office PowerPoint</Application>
  <PresentationFormat>Widescreen</PresentationFormat>
  <Paragraphs>43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Тема Office</vt:lpstr>
      <vt:lpstr>З історії відкриття руху полюсів Землі До 125-річчя з часу створення Міжнародної служби широти</vt:lpstr>
      <vt:lpstr>ІІ. Дебати щодо форми Землі.</vt:lpstr>
      <vt:lpstr>ІІІ. Докази обертання Землі</vt:lpstr>
      <vt:lpstr>IV. Вісь обертання Землі та її положення у просторі та тілі Землі.</vt:lpstr>
      <vt:lpstr>V. Теорія Ейлера та перші спроби визначення руху полюсів Землі.</vt:lpstr>
      <vt:lpstr>VI.Проблема надзвичайно важлива для астрономії, геодезії та геофізики.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 історії відкриття руху полюсів Землі До 125-річчя з часу створення Міжнародної служби широти</dc:title>
  <dc:creator>Operator</dc:creator>
  <cp:lastModifiedBy>User</cp:lastModifiedBy>
  <cp:revision>9</cp:revision>
  <dcterms:created xsi:type="dcterms:W3CDTF">2023-03-21T08:34:45Z</dcterms:created>
  <dcterms:modified xsi:type="dcterms:W3CDTF">2023-03-21T11:03:57Z</dcterms:modified>
</cp:coreProperties>
</file>